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2CE03A0-98F4-4282-A0B8-6C7354B9B127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D46AE4B-2A64-4018-91F4-B1691293AF0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94C600"/>
              </a:buClr>
            </a:pPr>
            <a:r>
              <a:rPr lang="en-GB" sz="1100" b="1" u="sng" dirty="0">
                <a:solidFill>
                  <a:schemeClr val="accent2">
                    <a:lumMod val="75000"/>
                  </a:schemeClr>
                </a:solidFill>
              </a:rPr>
              <a:t>American Tournament</a:t>
            </a:r>
          </a:p>
          <a:p>
            <a:pPr lvl="0">
              <a:buClr>
                <a:srgbClr val="94C600"/>
              </a:buClr>
            </a:pPr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Saturday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April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Entries close 5 April (or sooner if numbers are 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high)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Start time 2.00 p.m.</a:t>
            </a:r>
          </a:p>
          <a:p>
            <a:pPr lvl="0">
              <a:buClr>
                <a:srgbClr val="94C600"/>
              </a:buClr>
            </a:pPr>
            <a:endParaRPr lang="en-GB" sz="11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One day tournament</a:t>
            </a:r>
          </a:p>
          <a:p>
            <a:pPr marL="0" lvl="0" indent="0">
              <a:buClr>
                <a:srgbClr val="94C600"/>
              </a:buClr>
              <a:buNone/>
            </a:pPr>
            <a:endParaRPr lang="en-GB" sz="11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Open to all  adult peak  members</a:t>
            </a:r>
          </a:p>
          <a:p>
            <a:pPr lvl="0">
              <a:buClr>
                <a:srgbClr val="94C600"/>
              </a:buClr>
            </a:pPr>
            <a:endParaRPr lang="en-GB" sz="11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Refreshments available after the tournament </a:t>
            </a:r>
          </a:p>
          <a:p>
            <a:pPr lvl="0">
              <a:buClr>
                <a:srgbClr val="94C600"/>
              </a:buClr>
            </a:pPr>
            <a:endParaRPr lang="en-GB" sz="11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A public draw for the senior tournament pairings 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will be held at the end of the American 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Tournament</a:t>
            </a:r>
          </a:p>
          <a:p>
            <a:pPr lvl="0">
              <a:buClr>
                <a:srgbClr val="94C600"/>
              </a:buClr>
            </a:pP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100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1052736"/>
            <a:ext cx="3200400" cy="3712464"/>
          </a:xfrm>
        </p:spPr>
        <p:txBody>
          <a:bodyPr>
            <a:noAutofit/>
          </a:bodyPr>
          <a:lstStyle/>
          <a:p>
            <a:pPr lvl="0">
              <a:buClr>
                <a:srgbClr val="94C600"/>
              </a:buClr>
            </a:pPr>
            <a:r>
              <a:rPr lang="en-GB" sz="1100" b="1" u="sng" dirty="0" err="1">
                <a:solidFill>
                  <a:schemeClr val="accent2">
                    <a:lumMod val="75000"/>
                  </a:schemeClr>
                </a:solidFill>
              </a:rPr>
              <a:t>Dallimer</a:t>
            </a:r>
            <a:r>
              <a:rPr lang="en-GB" sz="1100" b="1" u="sng" dirty="0">
                <a:solidFill>
                  <a:schemeClr val="accent2">
                    <a:lumMod val="75000"/>
                  </a:schemeClr>
                </a:solidFill>
              </a:rPr>
              <a:t> Cup</a:t>
            </a:r>
          </a:p>
          <a:p>
            <a:pPr lvl="0">
              <a:buClr>
                <a:srgbClr val="94C600"/>
              </a:buClr>
            </a:pPr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Saturday 11 May 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Start time 2.00 p.m.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One day tournament; entrants play with the same 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partner, the tournament is divided into  two groups 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and the winning pair in Group A and group B play a </a:t>
            </a: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one set final. </a:t>
            </a:r>
          </a:p>
          <a:p>
            <a:pPr lvl="0">
              <a:buClr>
                <a:srgbClr val="94C600"/>
              </a:buClr>
            </a:pPr>
            <a:endParaRPr lang="en-GB" sz="11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Open to all adult peak members</a:t>
            </a:r>
          </a:p>
          <a:p>
            <a:pPr lvl="0" algn="just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Entries close Friday  10 May</a:t>
            </a:r>
          </a:p>
          <a:p>
            <a:pPr lvl="0" algn="just">
              <a:buClr>
                <a:srgbClr val="94C600"/>
              </a:buClr>
            </a:pPr>
            <a:endParaRPr lang="en-GB" sz="11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The Wimbledon draw  will take place  before the </a:t>
            </a:r>
          </a:p>
          <a:p>
            <a:pPr lvl="0" algn="just">
              <a:buClr>
                <a:srgbClr val="94C600"/>
              </a:buClr>
            </a:pPr>
            <a:r>
              <a:rPr lang="en-GB" sz="1100" b="0" dirty="0" err="1">
                <a:solidFill>
                  <a:schemeClr val="accent2">
                    <a:lumMod val="75000"/>
                  </a:schemeClr>
                </a:solidFill>
              </a:rPr>
              <a:t>Dallimer</a:t>
            </a: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  Cup Final (if it fits with LTA  timetable)</a:t>
            </a:r>
          </a:p>
          <a:p>
            <a:pPr lvl="0" algn="just">
              <a:buClr>
                <a:srgbClr val="94C600"/>
              </a:buClr>
            </a:pPr>
            <a:endParaRPr lang="en-GB" sz="11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100" b="0" dirty="0">
                <a:solidFill>
                  <a:schemeClr val="accent2">
                    <a:lumMod val="75000"/>
                  </a:schemeClr>
                </a:solidFill>
              </a:rPr>
              <a:t>Refreshments  available after the tournament</a:t>
            </a:r>
            <a:endParaRPr lang="en-GB" sz="1100" b="0" dirty="0">
              <a:solidFill>
                <a:srgbClr val="92D0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DRUMMOND LTC</a:t>
            </a:r>
            <a:br>
              <a:rPr lang="en-GB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SUMMER TOURNAMENTS 2019</a:t>
            </a:r>
          </a:p>
        </p:txBody>
      </p:sp>
    </p:spTree>
    <p:extLst>
      <p:ext uri="{BB962C8B-B14F-4D97-AF65-F5344CB8AC3E}">
        <p14:creationId xmlns:p14="http://schemas.microsoft.com/office/powerpoint/2010/main" val="303870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749040" cy="3712464"/>
          </a:xfrm>
        </p:spPr>
        <p:txBody>
          <a:bodyPr>
            <a:normAutofit fontScale="70000" lnSpcReduction="20000"/>
          </a:bodyPr>
          <a:lstStyle/>
          <a:p>
            <a:r>
              <a:rPr lang="en-GB" sz="1900" u="sng" dirty="0">
                <a:solidFill>
                  <a:schemeClr val="accent2">
                    <a:lumMod val="75000"/>
                  </a:schemeClr>
                </a:solidFill>
              </a:rPr>
              <a:t>Senior Tournament </a:t>
            </a:r>
          </a:p>
          <a:p>
            <a:r>
              <a:rPr lang="en-GB" sz="1500" dirty="0">
                <a:solidFill>
                  <a:schemeClr val="accent2">
                    <a:lumMod val="75000"/>
                  </a:schemeClr>
                </a:solidFill>
              </a:rPr>
              <a:t>Finals Day Saturday 29 June</a:t>
            </a: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Open to all adult peak members. </a:t>
            </a: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Please ensure that you are available to play on finals day </a:t>
            </a: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before you enter. </a:t>
            </a:r>
          </a:p>
          <a:p>
            <a:endParaRPr lang="en-GB" sz="1500" b="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Entry to the tournament will close on </a:t>
            </a:r>
            <a:r>
              <a:rPr lang="en-GB" sz="1500" dirty="0">
                <a:solidFill>
                  <a:schemeClr val="accent2">
                    <a:lumMod val="75000"/>
                  </a:schemeClr>
                </a:solidFill>
              </a:rPr>
              <a:t>Saturday 6 April</a:t>
            </a:r>
          </a:p>
          <a:p>
            <a:endParaRPr lang="en-GB" sz="1500" b="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All entrants will need to complete the rounds before </a:t>
            </a: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finals  day.  The format for each match is best of 3 tie-</a:t>
            </a: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break sets.</a:t>
            </a:r>
          </a:p>
          <a:p>
            <a:endParaRPr lang="en-GB" sz="1500" b="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Public draw for Vets Tournament  pairings  will be </a:t>
            </a: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held at the end of the tournament</a:t>
            </a:r>
          </a:p>
          <a:p>
            <a:r>
              <a:rPr lang="en-GB" sz="1500" b="0" dirty="0">
                <a:solidFill>
                  <a:schemeClr val="accent2">
                    <a:lumMod val="75000"/>
                  </a:schemeClr>
                </a:solidFill>
              </a:rPr>
              <a:t>Refreshments to be advised </a:t>
            </a:r>
          </a:p>
          <a:p>
            <a:endParaRPr lang="en-GB" sz="1500" dirty="0">
              <a:solidFill>
                <a:srgbClr val="92D050"/>
              </a:solidFill>
            </a:endParaRPr>
          </a:p>
          <a:p>
            <a:endParaRPr lang="en-GB" sz="1500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3822192" cy="3672408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94C600"/>
              </a:buClr>
            </a:pPr>
            <a:endParaRPr lang="en-GB" sz="1400" dirty="0">
              <a:solidFill>
                <a:srgbClr val="92D050"/>
              </a:solidFill>
            </a:endParaRPr>
          </a:p>
          <a:p>
            <a:endParaRPr lang="en-GB" sz="1600" b="1" dirty="0">
              <a:solidFill>
                <a:srgbClr val="92D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DRUMMOND LTC</a:t>
            </a:r>
            <a:br>
              <a:rPr lang="en-GB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SUMMER TOURNAMENTS 2019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1196752"/>
            <a:ext cx="360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u="sng" dirty="0">
                <a:solidFill>
                  <a:schemeClr val="accent2">
                    <a:lumMod val="75000"/>
                  </a:schemeClr>
                </a:solidFill>
              </a:rPr>
              <a:t>Vets Tournament </a:t>
            </a:r>
          </a:p>
          <a:p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Finals Day Saturday 21 September </a:t>
            </a:r>
          </a:p>
          <a:p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dirty="0">
                <a:solidFill>
                  <a:schemeClr val="accent2">
                    <a:lumMod val="75000"/>
                  </a:schemeClr>
                </a:solidFill>
              </a:rPr>
              <a:t>Open to all adult peak members </a:t>
            </a:r>
          </a:p>
          <a:p>
            <a:endParaRPr lang="en-GB" sz="1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dirty="0">
                <a:solidFill>
                  <a:schemeClr val="accent2">
                    <a:lumMod val="75000"/>
                  </a:schemeClr>
                </a:solidFill>
              </a:rPr>
              <a:t>Please ensure that you are available to play on finals day before you enter. </a:t>
            </a:r>
          </a:p>
          <a:p>
            <a:endParaRPr lang="en-GB" sz="1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dirty="0">
                <a:solidFill>
                  <a:schemeClr val="accent2">
                    <a:lumMod val="75000"/>
                  </a:schemeClr>
                </a:solidFill>
              </a:rPr>
              <a:t>Entry to the tournament will close on Saturday 29 June</a:t>
            </a:r>
          </a:p>
          <a:p>
            <a:endParaRPr lang="en-GB" sz="1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dirty="0">
                <a:solidFill>
                  <a:schemeClr val="accent2">
                    <a:lumMod val="75000"/>
                  </a:schemeClr>
                </a:solidFill>
              </a:rPr>
              <a:t>All entrants will need to complete the </a:t>
            </a:r>
          </a:p>
          <a:p>
            <a:r>
              <a:rPr lang="en-GB" sz="1200" dirty="0">
                <a:solidFill>
                  <a:schemeClr val="accent2">
                    <a:lumMod val="75000"/>
                  </a:schemeClr>
                </a:solidFill>
              </a:rPr>
              <a:t>rounds before finals day.  The format for each </a:t>
            </a:r>
          </a:p>
          <a:p>
            <a:r>
              <a:rPr lang="en-GB" sz="1200" dirty="0">
                <a:solidFill>
                  <a:schemeClr val="accent2">
                    <a:lumMod val="75000"/>
                  </a:schemeClr>
                </a:solidFill>
              </a:rPr>
              <a:t>match is best of 3 tie-break sets.</a:t>
            </a:r>
          </a:p>
          <a:p>
            <a:endParaRPr lang="en-GB" sz="1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dirty="0">
                <a:solidFill>
                  <a:schemeClr val="accent2">
                    <a:lumMod val="75000"/>
                  </a:schemeClr>
                </a:solidFill>
              </a:rPr>
              <a:t>Refreshments to be advised</a:t>
            </a:r>
          </a:p>
        </p:txBody>
      </p:sp>
    </p:spTree>
    <p:extLst>
      <p:ext uri="{BB962C8B-B14F-4D97-AF65-F5344CB8AC3E}">
        <p14:creationId xmlns:p14="http://schemas.microsoft.com/office/powerpoint/2010/main" val="289014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Clr>
                <a:srgbClr val="94C600"/>
              </a:buClr>
              <a:buNone/>
            </a:pPr>
            <a:r>
              <a:rPr lang="en-GB" sz="1400" dirty="0">
                <a:solidFill>
                  <a:srgbClr val="92D050"/>
                </a:solidFill>
              </a:rPr>
              <a:t> 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816" y="1268760"/>
            <a:ext cx="3200400" cy="371246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94C600"/>
              </a:buClr>
            </a:pPr>
            <a:r>
              <a:rPr lang="en-GB" sz="2000" b="1" u="sng" dirty="0">
                <a:solidFill>
                  <a:schemeClr val="accent2">
                    <a:lumMod val="75000"/>
                  </a:schemeClr>
                </a:solidFill>
              </a:rPr>
              <a:t>American Tournament</a:t>
            </a:r>
          </a:p>
          <a:p>
            <a:pPr lvl="0">
              <a:buClr>
                <a:srgbClr val="94C600"/>
              </a:buClr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Sunday </a:t>
            </a:r>
            <a:r>
              <a:rPr lang="en-GB" sz="1600" dirty="0">
                <a:solidFill>
                  <a:schemeClr val="accent2">
                    <a:lumMod val="75000"/>
                  </a:schemeClr>
                </a:solidFill>
              </a:rPr>
              <a:t>12</a:t>
            </a: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  October</a:t>
            </a:r>
          </a:p>
          <a:p>
            <a:pPr marL="0" lvl="0" indent="0">
              <a:buClr>
                <a:srgbClr val="94C600"/>
              </a:buClr>
              <a:buNone/>
            </a:pPr>
            <a:r>
              <a:rPr lang="en-GB" sz="1400" b="0" dirty="0">
                <a:solidFill>
                  <a:schemeClr val="accent2">
                    <a:lumMod val="75000"/>
                  </a:schemeClr>
                </a:solidFill>
              </a:rPr>
              <a:t>Entries close 11 October (or sooner if numbers are high)</a:t>
            </a:r>
          </a:p>
          <a:p>
            <a:pPr lvl="0">
              <a:buClr>
                <a:srgbClr val="94C600"/>
              </a:buClr>
            </a:pPr>
            <a:endParaRPr lang="en-GB" sz="14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400" b="0" dirty="0">
                <a:solidFill>
                  <a:schemeClr val="accent2">
                    <a:lumMod val="75000"/>
                  </a:schemeClr>
                </a:solidFill>
              </a:rPr>
              <a:t>Start time 2.00 p.m.</a:t>
            </a:r>
          </a:p>
          <a:p>
            <a:pPr lvl="0">
              <a:buClr>
                <a:srgbClr val="94C600"/>
              </a:buClr>
            </a:pPr>
            <a:endParaRPr lang="en-GB" sz="14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400" b="0" dirty="0">
                <a:solidFill>
                  <a:schemeClr val="accent2">
                    <a:lumMod val="75000"/>
                  </a:schemeClr>
                </a:solidFill>
              </a:rPr>
              <a:t>Open to all adult peak members</a:t>
            </a:r>
          </a:p>
          <a:p>
            <a:pPr lvl="0">
              <a:buClr>
                <a:srgbClr val="94C600"/>
              </a:buClr>
            </a:pPr>
            <a:endParaRPr lang="en-GB" sz="14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400" b="0" dirty="0">
                <a:solidFill>
                  <a:schemeClr val="accent2">
                    <a:lumMod val="75000"/>
                  </a:schemeClr>
                </a:solidFill>
              </a:rPr>
              <a:t>One day tournament</a:t>
            </a:r>
          </a:p>
          <a:p>
            <a:pPr lvl="0">
              <a:buClr>
                <a:srgbClr val="94C600"/>
              </a:buClr>
            </a:pPr>
            <a:endParaRPr lang="en-GB" sz="1400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GB" sz="1400" b="0" dirty="0">
                <a:solidFill>
                  <a:schemeClr val="accent2">
                    <a:lumMod val="75000"/>
                  </a:schemeClr>
                </a:solidFill>
              </a:rPr>
              <a:t>Refreshments available after the tournament </a:t>
            </a:r>
          </a:p>
          <a:p>
            <a:pPr lvl="0">
              <a:buClr>
                <a:srgbClr val="94C600"/>
              </a:buClr>
            </a:pP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DRUMMOND LTC</a:t>
            </a:r>
            <a:br>
              <a:rPr lang="en-GB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SUMMER TOURNAMENTS 2019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69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331</Words>
  <Application>Microsoft Office PowerPoint</Application>
  <PresentationFormat>On-screen Show (4:3)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Tunga</vt:lpstr>
      <vt:lpstr>Wingdings</vt:lpstr>
      <vt:lpstr>Angles</vt:lpstr>
      <vt:lpstr>DRUMMOND LTC SUMMER TOURNAMENTS 2019</vt:lpstr>
      <vt:lpstr>DRUMMOND LTC SUMMER TOURNAMENTS 2019</vt:lpstr>
      <vt:lpstr>DRUMMOND LTC SUMMER TOURNAMENTS 2019</vt:lpstr>
    </vt:vector>
  </TitlesOfParts>
  <Company>NELFT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DRUMMOND LTC SUMMER TOURNAMENTS 2013</dc:title>
  <dc:creator>Hobbins Debbie</dc:creator>
  <cp:lastModifiedBy>Tom Nelson</cp:lastModifiedBy>
  <cp:revision>20</cp:revision>
  <cp:lastPrinted>2013-04-25T16:18:57Z</cp:lastPrinted>
  <dcterms:created xsi:type="dcterms:W3CDTF">2013-04-15T15:43:06Z</dcterms:created>
  <dcterms:modified xsi:type="dcterms:W3CDTF">2019-03-17T23:14:12Z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26f1cc9b-ee1e-411f-8e1a-62a425896575</vt:lpwstr>
  </property>
</Properties>
</file>